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62" autoAdjust="0"/>
  </p:normalViewPr>
  <p:slideViewPr>
    <p:cSldViewPr>
      <p:cViewPr>
        <p:scale>
          <a:sx n="100" d="100"/>
          <a:sy n="100" d="100"/>
        </p:scale>
        <p:origin x="-432"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AACC53-6B1F-4526-A0FC-4EA56F76B103}" type="datetimeFigureOut">
              <a:rPr lang="ar-IQ" smtClean="0"/>
              <a:t>02/04/1440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D675CB2-C83F-486D-B540-6EEA14D7E034}" type="slidenum">
              <a:rPr lang="ar-IQ" smtClean="0"/>
              <a:t>‹#›</a:t>
            </a:fld>
            <a:endParaRPr lang="ar-IQ"/>
          </a:p>
        </p:txBody>
      </p:sp>
    </p:spTree>
    <p:extLst>
      <p:ext uri="{BB962C8B-B14F-4D97-AF65-F5344CB8AC3E}">
        <p14:creationId xmlns:p14="http://schemas.microsoft.com/office/powerpoint/2010/main" val="11185410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BD675CB2-C83F-486D-B540-6EEA14D7E034}" type="slidenum">
              <a:rPr lang="ar-IQ" smtClean="0"/>
              <a:t>3</a:t>
            </a:fld>
            <a:endParaRPr lang="ar-IQ"/>
          </a:p>
        </p:txBody>
      </p:sp>
    </p:spTree>
    <p:extLst>
      <p:ext uri="{BB962C8B-B14F-4D97-AF65-F5344CB8AC3E}">
        <p14:creationId xmlns:p14="http://schemas.microsoft.com/office/powerpoint/2010/main" val="383627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F40E74-D1ED-4CFF-9729-6F5A07DE4D6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40E74-D1ED-4CFF-9729-6F5A07DE4D6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F40E74-D1ED-4CFF-9729-6F5A07DE4D6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9F40E74-D1ED-4CFF-9729-6F5A07DE4D6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F40E74-D1ED-4CFF-9729-6F5A07DE4D6C}"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40E74-D1ED-4CFF-9729-6F5A07DE4D6C}"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F40E74-D1ED-4CFF-9729-6F5A07DE4D6C}"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F40E74-D1ED-4CFF-9729-6F5A07DE4D6C}"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40E74-D1ED-4CFF-9729-6F5A07DE4D6C}"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40E74-D1ED-4CFF-9729-6F5A07DE4D6C}"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70171F-F021-4FAB-A414-B4E812A6B628}"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40E74-D1ED-4CFF-9729-6F5A07DE4D6C}"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70171F-F021-4FAB-A414-B4E812A6B628}" type="slidenum">
              <a:rPr lang="ar-IQ" smtClean="0"/>
              <a:t>‹#›</a:t>
            </a:fld>
            <a:endParaRPr lang="ar-IQ"/>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9F40E74-D1ED-4CFF-9729-6F5A07DE4D6C}" type="datetimeFigureOut">
              <a:rPr lang="ar-IQ" smtClean="0"/>
              <a:t>02/04/1440</a:t>
            </a:fld>
            <a:endParaRPr lang="ar-IQ"/>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4970171F-F021-4FAB-A414-B4E812A6B628}" type="slidenum">
              <a:rPr lang="ar-IQ" smtClean="0"/>
              <a:t>‹#›</a:t>
            </a:fld>
            <a:endParaRPr lang="ar-IQ"/>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32656"/>
            <a:ext cx="8352928" cy="5616624"/>
          </a:xfrm>
        </p:spPr>
        <p:txBody>
          <a:bodyPr>
            <a:normAutofit fontScale="92500"/>
          </a:bodyPr>
          <a:lstStyle/>
          <a:p>
            <a:pPr algn="ctr">
              <a:lnSpc>
                <a:spcPct val="115000"/>
              </a:lnSpc>
              <a:tabLst>
                <a:tab pos="1569085" algn="l"/>
              </a:tabLst>
            </a:pPr>
            <a:r>
              <a:rPr lang="ar-SA" sz="3500" b="1" dirty="0" smtClean="0">
                <a:solidFill>
                  <a:srgbClr val="7030A0"/>
                </a:solidFill>
                <a:latin typeface="Simplified Arabic" panose="02020603050405020304" pitchFamily="18" charset="-78"/>
                <a:ea typeface="Times New Roman"/>
                <a:cs typeface="Simplified Arabic" panose="02020603050405020304" pitchFamily="18" charset="-78"/>
              </a:rPr>
              <a:t>المهارات الأساسية في كرة السلة</a:t>
            </a:r>
          </a:p>
          <a:p>
            <a:pPr algn="justLow">
              <a:lnSpc>
                <a:spcPct val="115000"/>
              </a:lnSpc>
              <a:tabLst>
                <a:tab pos="1569085" algn="l"/>
              </a:tabLst>
            </a:pPr>
            <a:r>
              <a:rPr lang="ar-SA" sz="2800" b="1" dirty="0" smtClean="0">
                <a:solidFill>
                  <a:schemeClr val="bg1"/>
                </a:solidFill>
                <a:latin typeface="Simplified Arabic" panose="02020603050405020304" pitchFamily="18" charset="-78"/>
                <a:ea typeface="Times New Roman"/>
                <a:cs typeface="Simplified Arabic" panose="02020603050405020304" pitchFamily="18" charset="-78"/>
              </a:rPr>
              <a:t>إنَّ </a:t>
            </a:r>
            <a:r>
              <a:rPr lang="ar-SA" sz="2800" b="1" dirty="0">
                <a:solidFill>
                  <a:schemeClr val="bg1"/>
                </a:solidFill>
                <a:latin typeface="Simplified Arabic" panose="02020603050405020304" pitchFamily="18" charset="-78"/>
                <a:ea typeface="Times New Roman"/>
                <a:cs typeface="Simplified Arabic" panose="02020603050405020304" pitchFamily="18" charset="-78"/>
              </a:rPr>
              <a:t>لعبة كرة السلة واحدة من الألعاب السريعة لطبيعة اللعبة والملعب والتي تتطلب الدقة العالية في أداء جميع مهارات اللعبة، والمهارات الأساسية لكرة السلة هي كلّ الحركات ذات الواجبات</a:t>
            </a:r>
            <a:r>
              <a:rPr lang="ar-SA" sz="2800" b="1" dirty="0" smtClean="0">
                <a:solidFill>
                  <a:schemeClr val="bg1"/>
                </a:solidFill>
                <a:effectLst/>
                <a:latin typeface="Simplified Arabic" panose="02020603050405020304" pitchFamily="18" charset="-78"/>
                <a:ea typeface="Times New Roman"/>
                <a:cs typeface="Simplified Arabic" panose="02020603050405020304" pitchFamily="18" charset="-78"/>
              </a:rPr>
              <a:t> </a:t>
            </a:r>
            <a:r>
              <a:rPr lang="ar-SA" sz="2800" b="1" dirty="0">
                <a:solidFill>
                  <a:schemeClr val="bg1"/>
                </a:solidFill>
                <a:latin typeface="Simplified Arabic" panose="02020603050405020304" pitchFamily="18" charset="-78"/>
                <a:ea typeface="Times New Roman"/>
                <a:cs typeface="Simplified Arabic" panose="02020603050405020304" pitchFamily="18" charset="-78"/>
              </a:rPr>
              <a:t>المختلفة والتي تؤدى في إطار قانون اللعبة سواء كانت بالكرة أو بدونها، وإجادة أفراد أي فريق لكافة أشكال المهارات الأساسية من أهم العوامل التي تؤدي إلى النجاح والتفوق، إذ لا يوجد بين المهارات الأساسية ما هو مهم وما هو أقل أهمية لأن اللاعب في حاجة ماسة إلى كلّ مهارات اللعبة طوال المباراة بالرغم من أنّه قد لا يستخدم بعض المهارات التي لا تتيح له ظروف مباراة ما فرصة استخدامها، وتعليم المهارات الأساسية يجب أن يكون صحيحاً ويتم التدريب والممارسة المستمرة حتى يصل المتعلم إلى درجة التمكن والإتقان. </a:t>
            </a:r>
            <a:endParaRPr lang="ar-IQ" sz="2800" b="1" dirty="0">
              <a:solidFill>
                <a:schemeClr val="bg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49620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784976" cy="6658939"/>
          </a:xfrm>
          <a:prstGeom prst="rect">
            <a:avLst/>
          </a:prstGeom>
        </p:spPr>
        <p:txBody>
          <a:bodyPr wrap="square">
            <a:spAutoFit/>
          </a:bodyPr>
          <a:lstStyle/>
          <a:p>
            <a:pPr algn="just">
              <a:lnSpc>
                <a:spcPct val="115000"/>
              </a:lnSpc>
              <a:spcAft>
                <a:spcPts val="1000"/>
              </a:spcAft>
            </a:pPr>
            <a:r>
              <a:rPr lang="ar-SA" sz="2400" b="1" dirty="0" smtClean="0">
                <a:solidFill>
                  <a:srgbClr val="7030A0"/>
                </a:solidFill>
                <a:effectLst/>
                <a:latin typeface="Calibri"/>
                <a:ea typeface="Calibri"/>
                <a:cs typeface="Simplified Arabic"/>
              </a:rPr>
              <a:t>مفهوم وتعريف المهارة:</a:t>
            </a:r>
            <a:endParaRPr lang="en-US" sz="2400" b="1" dirty="0" smtClean="0">
              <a:solidFill>
                <a:srgbClr val="7030A0"/>
              </a:solidFill>
              <a:effectLst/>
              <a:latin typeface="Calibri"/>
              <a:ea typeface="Calibri"/>
              <a:cs typeface="Arial"/>
            </a:endParaRPr>
          </a:p>
          <a:p>
            <a:pPr algn="just">
              <a:lnSpc>
                <a:spcPct val="115000"/>
              </a:lnSpc>
              <a:tabLst>
                <a:tab pos="1569085" algn="l"/>
              </a:tabLst>
            </a:pPr>
            <a:r>
              <a:rPr lang="ar-SA" sz="2400" b="1" dirty="0" smtClean="0">
                <a:solidFill>
                  <a:schemeClr val="bg1"/>
                </a:solidFill>
                <a:effectLst/>
                <a:latin typeface="Calibri"/>
                <a:ea typeface="Times New Roman"/>
                <a:cs typeface="Simplified Arabic"/>
              </a:rPr>
              <a:t>هي جوهر الأداء الذي يتميز بإنجاز كبير من العمل</a:t>
            </a:r>
            <a:r>
              <a:rPr lang="ar-SA" sz="2400" b="1" dirty="0" smtClean="0">
                <a:solidFill>
                  <a:schemeClr val="bg1"/>
                </a:solidFill>
                <a:effectLst/>
                <a:latin typeface="Times New Roman"/>
                <a:ea typeface="Times New Roman"/>
                <a:cs typeface="Arial"/>
              </a:rPr>
              <a:t> بأقل جهد بدني وبأقل وقت مُمْكنين</a:t>
            </a:r>
            <a:r>
              <a:rPr lang="ar-SA" sz="2400" b="1" dirty="0" smtClean="0">
                <a:solidFill>
                  <a:schemeClr val="bg1"/>
                </a:solidFill>
                <a:effectLst/>
                <a:latin typeface="Calibri"/>
                <a:ea typeface="Times New Roman"/>
                <a:cs typeface="Simplified Arabic"/>
              </a:rPr>
              <a:t>، وهي ثبات الحركة وآليتها واستعمالها في وضعيات مختلفة وبشكل ناجح، وهي الدقة في الأداء. </a:t>
            </a:r>
          </a:p>
          <a:p>
            <a:pPr algn="just">
              <a:lnSpc>
                <a:spcPct val="115000"/>
              </a:lnSpc>
              <a:tabLst>
                <a:tab pos="1569085" algn="l"/>
              </a:tabLst>
            </a:pPr>
            <a:r>
              <a:rPr lang="ar-SA" sz="2400" b="1" dirty="0" smtClean="0">
                <a:solidFill>
                  <a:srgbClr val="002060"/>
                </a:solidFill>
                <a:latin typeface="Calibri"/>
                <a:ea typeface="Times New Roman"/>
                <a:cs typeface="Simplified Arabic"/>
              </a:rPr>
              <a:t>والمهارات </a:t>
            </a:r>
            <a:r>
              <a:rPr lang="ar-SA" sz="2400" b="1" dirty="0">
                <a:solidFill>
                  <a:srgbClr val="002060"/>
                </a:solidFill>
                <a:latin typeface="Calibri"/>
                <a:ea typeface="Times New Roman"/>
                <a:cs typeface="Simplified Arabic"/>
              </a:rPr>
              <a:t>الأساسية في لعبة كرة السلة تقسم إلى قسمين هما:</a:t>
            </a:r>
            <a:endParaRPr lang="en-US" sz="2400" b="1" dirty="0">
              <a:solidFill>
                <a:srgbClr val="002060"/>
              </a:solidFill>
              <a:latin typeface="Calibri"/>
              <a:ea typeface="Times New Roman"/>
              <a:cs typeface="Simplified Arabic"/>
            </a:endParaRPr>
          </a:p>
          <a:p>
            <a:pPr>
              <a:lnSpc>
                <a:spcPct val="115000"/>
              </a:lnSpc>
            </a:pPr>
            <a:r>
              <a:rPr lang="ar-IQ" sz="2400" b="1" dirty="0">
                <a:solidFill>
                  <a:schemeClr val="bg1"/>
                </a:solidFill>
                <a:latin typeface="Calibri"/>
                <a:ea typeface="Times New Roman"/>
                <a:cs typeface="Simplified Arabic"/>
              </a:rPr>
              <a:t> </a:t>
            </a:r>
            <a:r>
              <a:rPr lang="ar-SA" sz="2400" b="1" dirty="0" smtClean="0">
                <a:solidFill>
                  <a:schemeClr val="bg1"/>
                </a:solidFill>
                <a:latin typeface="Calibri"/>
                <a:ea typeface="Times New Roman"/>
                <a:cs typeface="Simplified Arabic"/>
              </a:rPr>
              <a:t>مهارات </a:t>
            </a:r>
            <a:r>
              <a:rPr lang="ar-SA" sz="2400" b="1" dirty="0">
                <a:solidFill>
                  <a:schemeClr val="bg1"/>
                </a:solidFill>
                <a:latin typeface="Calibri"/>
                <a:ea typeface="Times New Roman"/>
                <a:cs typeface="Simplified Arabic"/>
              </a:rPr>
              <a:t>هجومية     </a:t>
            </a:r>
            <a:r>
              <a:rPr lang="en-US" sz="2400" b="1" dirty="0">
                <a:solidFill>
                  <a:schemeClr val="bg1"/>
                </a:solidFill>
                <a:latin typeface="Calibri"/>
                <a:ea typeface="Times New Roman"/>
                <a:cs typeface="Simplified Arabic"/>
              </a:rPr>
              <a:t>Offensive skills </a:t>
            </a:r>
          </a:p>
          <a:p>
            <a:pPr marL="342900" lvl="0" indent="-342900" algn="just">
              <a:lnSpc>
                <a:spcPct val="115000"/>
              </a:lnSpc>
              <a:buFont typeface="Wingdings"/>
              <a:buChar char=""/>
            </a:pPr>
            <a:r>
              <a:rPr lang="ar-SA" sz="2400" b="1" dirty="0">
                <a:solidFill>
                  <a:schemeClr val="bg1"/>
                </a:solidFill>
                <a:latin typeface="Calibri"/>
                <a:ea typeface="Times New Roman"/>
                <a:cs typeface="Simplified Arabic"/>
              </a:rPr>
              <a:t>مهارات دفاعية     </a:t>
            </a:r>
            <a:r>
              <a:rPr lang="en-US" sz="2400" b="1" dirty="0">
                <a:solidFill>
                  <a:schemeClr val="bg1"/>
                </a:solidFill>
                <a:latin typeface="Calibri"/>
                <a:ea typeface="Times New Roman"/>
                <a:cs typeface="Simplified Arabic"/>
              </a:rPr>
              <a:t>Defensive skills</a:t>
            </a:r>
            <a:r>
              <a:rPr lang="ar-IQ" sz="2400" b="1" dirty="0">
                <a:solidFill>
                  <a:schemeClr val="bg1"/>
                </a:solidFill>
                <a:latin typeface="Calibri"/>
                <a:ea typeface="Times New Roman"/>
                <a:cs typeface="Simplified Arabic"/>
              </a:rPr>
              <a:t>   </a:t>
            </a:r>
            <a:endParaRPr lang="en-US" sz="2400" b="1" dirty="0">
              <a:solidFill>
                <a:schemeClr val="bg1"/>
              </a:solidFill>
              <a:latin typeface="Calibri"/>
              <a:ea typeface="Times New Roman"/>
              <a:cs typeface="Simplified Arabic"/>
            </a:endParaRPr>
          </a:p>
          <a:p>
            <a:pPr algn="just">
              <a:lnSpc>
                <a:spcPct val="115000"/>
              </a:lnSpc>
            </a:pPr>
            <a:r>
              <a:rPr lang="ar-SA" sz="2400" b="1" dirty="0">
                <a:solidFill>
                  <a:schemeClr val="bg1"/>
                </a:solidFill>
                <a:latin typeface="Calibri"/>
                <a:ea typeface="Times New Roman"/>
                <a:cs typeface="Simplified Arabic"/>
              </a:rPr>
              <a:t>المهارات الهجومية : </a:t>
            </a:r>
            <a:endParaRPr lang="en-US" sz="2400" b="1" dirty="0">
              <a:solidFill>
                <a:schemeClr val="bg1"/>
              </a:solidFill>
              <a:latin typeface="Calibri"/>
              <a:ea typeface="Times New Roman"/>
              <a:cs typeface="Simplified Arabic"/>
            </a:endParaRPr>
          </a:p>
          <a:p>
            <a:pPr algn="just">
              <a:lnSpc>
                <a:spcPct val="115000"/>
              </a:lnSpc>
            </a:pPr>
            <a:r>
              <a:rPr lang="en-US" sz="2400" b="1" dirty="0" smtClean="0">
                <a:solidFill>
                  <a:schemeClr val="bg1"/>
                </a:solidFill>
                <a:latin typeface="Calibri"/>
                <a:ea typeface="Times New Roman"/>
                <a:cs typeface="Simplified Arabic"/>
              </a:rPr>
              <a:t> -1</a:t>
            </a:r>
            <a:r>
              <a:rPr lang="ar-SA" sz="2400" b="1" dirty="0" smtClean="0">
                <a:solidFill>
                  <a:schemeClr val="bg1"/>
                </a:solidFill>
                <a:latin typeface="Calibri"/>
                <a:ea typeface="Times New Roman"/>
                <a:cs typeface="Simplified Arabic"/>
              </a:rPr>
              <a:t>مسك </a:t>
            </a:r>
            <a:r>
              <a:rPr lang="ar-SA" sz="2400" b="1" dirty="0">
                <a:solidFill>
                  <a:schemeClr val="bg1"/>
                </a:solidFill>
                <a:latin typeface="Calibri"/>
                <a:ea typeface="Times New Roman"/>
                <a:cs typeface="Simplified Arabic"/>
              </a:rPr>
              <a:t>الكرة </a:t>
            </a:r>
            <a:r>
              <a:rPr lang="en-US" sz="2400" b="1" dirty="0">
                <a:solidFill>
                  <a:schemeClr val="bg1"/>
                </a:solidFill>
                <a:latin typeface="Calibri"/>
                <a:ea typeface="Times New Roman"/>
                <a:cs typeface="Simplified Arabic"/>
              </a:rPr>
              <a:t> Catching the Ball</a:t>
            </a:r>
            <a:r>
              <a:rPr lang="ar-SA" sz="2400" b="1" dirty="0">
                <a:solidFill>
                  <a:schemeClr val="bg1"/>
                </a:solidFill>
                <a:latin typeface="Calibri"/>
                <a:ea typeface="Times New Roman"/>
                <a:cs typeface="Simplified Arabic"/>
              </a:rPr>
              <a:t> </a:t>
            </a:r>
            <a:r>
              <a:rPr lang="ar-SA" sz="2400" b="1" dirty="0" smtClean="0">
                <a:solidFill>
                  <a:schemeClr val="bg1"/>
                </a:solidFill>
                <a:latin typeface="Calibri"/>
                <a:ea typeface="Times New Roman"/>
                <a:cs typeface="Simplified Arabic"/>
              </a:rPr>
              <a:t>واستلامها (</a:t>
            </a:r>
            <a:r>
              <a:rPr lang="ar-SA" sz="2400" b="1" dirty="0">
                <a:solidFill>
                  <a:schemeClr val="bg1"/>
                </a:solidFill>
                <a:latin typeface="Calibri"/>
                <a:ea typeface="Times New Roman"/>
                <a:cs typeface="Simplified Arabic"/>
              </a:rPr>
              <a:t>استقبال الكرة)  </a:t>
            </a:r>
            <a:r>
              <a:rPr lang="en-US" sz="2400" b="1" dirty="0">
                <a:solidFill>
                  <a:schemeClr val="bg1"/>
                </a:solidFill>
                <a:latin typeface="Calibri"/>
                <a:ea typeface="Times New Roman"/>
                <a:cs typeface="Simplified Arabic"/>
              </a:rPr>
              <a:t>Receiving</a:t>
            </a:r>
          </a:p>
          <a:p>
            <a:pPr lvl="0" algn="just">
              <a:lnSpc>
                <a:spcPct val="150000"/>
              </a:lnSpc>
            </a:pPr>
            <a:r>
              <a:rPr lang="en-US" sz="2400" b="1" dirty="0" smtClean="0">
                <a:solidFill>
                  <a:schemeClr val="bg1"/>
                </a:solidFill>
                <a:latin typeface="Calibri"/>
                <a:ea typeface="Times New Roman"/>
                <a:cs typeface="Simplified Arabic"/>
              </a:rPr>
              <a:t> -2</a:t>
            </a:r>
            <a:r>
              <a:rPr lang="ar-SA" sz="2400" b="1" dirty="0" smtClean="0">
                <a:solidFill>
                  <a:schemeClr val="bg1"/>
                </a:solidFill>
                <a:latin typeface="Calibri"/>
                <a:ea typeface="Times New Roman"/>
                <a:cs typeface="Simplified Arabic"/>
              </a:rPr>
              <a:t>الارتكاز   </a:t>
            </a:r>
            <a:r>
              <a:rPr lang="en-US" sz="2400" b="1" dirty="0">
                <a:solidFill>
                  <a:schemeClr val="bg1"/>
                </a:solidFill>
                <a:latin typeface="Calibri"/>
                <a:ea typeface="Times New Roman"/>
                <a:cs typeface="Simplified Arabic"/>
              </a:rPr>
              <a:t>pivot</a:t>
            </a:r>
            <a:r>
              <a:rPr lang="ar-SA" sz="2400" b="1" dirty="0">
                <a:solidFill>
                  <a:schemeClr val="bg1"/>
                </a:solidFill>
                <a:latin typeface="Calibri"/>
                <a:ea typeface="Times New Roman"/>
                <a:cs typeface="Simplified Arabic"/>
              </a:rPr>
              <a:t>   أو حركة القدمين    </a:t>
            </a:r>
            <a:r>
              <a:rPr lang="en-US" sz="2400" b="1" dirty="0">
                <a:solidFill>
                  <a:schemeClr val="bg1"/>
                </a:solidFill>
                <a:latin typeface="Calibri"/>
                <a:ea typeface="Times New Roman"/>
                <a:cs typeface="Simplified Arabic"/>
              </a:rPr>
              <a:t>Footwork</a:t>
            </a:r>
            <a:r>
              <a:rPr lang="ar-SA" sz="2400" b="1" dirty="0">
                <a:solidFill>
                  <a:schemeClr val="bg1"/>
                </a:solidFill>
                <a:latin typeface="Calibri"/>
                <a:ea typeface="Times New Roman"/>
                <a:cs typeface="Simplified Arabic"/>
              </a:rPr>
              <a:t>   </a:t>
            </a:r>
            <a:endParaRPr lang="en-US" sz="2400" b="1" dirty="0">
              <a:solidFill>
                <a:schemeClr val="bg1"/>
              </a:solidFill>
              <a:latin typeface="Calibri"/>
              <a:ea typeface="Times New Roman"/>
              <a:cs typeface="Simplified Arabic"/>
            </a:endParaRPr>
          </a:p>
          <a:p>
            <a:pPr lvl="0" algn="just">
              <a:lnSpc>
                <a:spcPct val="150000"/>
              </a:lnSpc>
            </a:pPr>
            <a:r>
              <a:rPr lang="en-US" sz="2400" b="1" dirty="0" smtClean="0">
                <a:solidFill>
                  <a:schemeClr val="bg1"/>
                </a:solidFill>
                <a:latin typeface="Calibri"/>
                <a:ea typeface="Times New Roman"/>
                <a:cs typeface="Simplified Arabic"/>
              </a:rPr>
              <a:t> -3</a:t>
            </a:r>
            <a:r>
              <a:rPr lang="ar-SA" sz="2400" b="1" dirty="0" smtClean="0">
                <a:solidFill>
                  <a:schemeClr val="bg1"/>
                </a:solidFill>
                <a:latin typeface="Calibri"/>
                <a:ea typeface="Times New Roman"/>
                <a:cs typeface="Simplified Arabic"/>
              </a:rPr>
              <a:t>التمرير </a:t>
            </a:r>
            <a:r>
              <a:rPr lang="ar-SA" sz="2400" b="1" dirty="0">
                <a:solidFill>
                  <a:schemeClr val="bg1"/>
                </a:solidFill>
                <a:latin typeface="Calibri"/>
                <a:ea typeface="Times New Roman"/>
                <a:cs typeface="Simplified Arabic"/>
              </a:rPr>
              <a:t>(المناولة)   </a:t>
            </a:r>
            <a:r>
              <a:rPr lang="en-US" sz="2400" b="1" dirty="0">
                <a:solidFill>
                  <a:schemeClr val="bg1"/>
                </a:solidFill>
                <a:latin typeface="Calibri"/>
                <a:ea typeface="Times New Roman"/>
                <a:cs typeface="Simplified Arabic"/>
              </a:rPr>
              <a:t>Passing</a:t>
            </a:r>
            <a:r>
              <a:rPr lang="ar-SA" sz="2400" b="1" dirty="0">
                <a:solidFill>
                  <a:schemeClr val="bg1"/>
                </a:solidFill>
                <a:latin typeface="Calibri"/>
                <a:ea typeface="Times New Roman"/>
                <a:cs typeface="Simplified Arabic"/>
              </a:rPr>
              <a:t>    </a:t>
            </a:r>
            <a:endParaRPr lang="en-US" sz="2400" b="1" dirty="0">
              <a:solidFill>
                <a:schemeClr val="bg1"/>
              </a:solidFill>
              <a:latin typeface="Calibri"/>
              <a:ea typeface="Times New Roman"/>
              <a:cs typeface="Simplified Arabic"/>
            </a:endParaRPr>
          </a:p>
          <a:p>
            <a:pPr lvl="0" algn="just">
              <a:lnSpc>
                <a:spcPct val="150000"/>
              </a:lnSpc>
            </a:pPr>
            <a:r>
              <a:rPr lang="en-US" sz="2400" b="1" dirty="0" smtClean="0">
                <a:solidFill>
                  <a:schemeClr val="bg1"/>
                </a:solidFill>
                <a:latin typeface="Calibri"/>
                <a:ea typeface="Times New Roman"/>
                <a:cs typeface="Simplified Arabic"/>
              </a:rPr>
              <a:t>-4</a:t>
            </a:r>
            <a:r>
              <a:rPr lang="ar-SA" sz="2400" b="1" dirty="0" smtClean="0">
                <a:solidFill>
                  <a:schemeClr val="bg1"/>
                </a:solidFill>
                <a:latin typeface="Calibri"/>
                <a:ea typeface="Times New Roman"/>
                <a:cs typeface="Simplified Arabic"/>
              </a:rPr>
              <a:t> </a:t>
            </a:r>
            <a:r>
              <a:rPr lang="ar-SA" sz="2400" b="1" dirty="0">
                <a:solidFill>
                  <a:schemeClr val="bg1"/>
                </a:solidFill>
                <a:latin typeface="Calibri"/>
                <a:ea typeface="Times New Roman"/>
                <a:cs typeface="Simplified Arabic"/>
              </a:rPr>
              <a:t>الطبطبة  (المحاورة) </a:t>
            </a:r>
            <a:r>
              <a:rPr lang="en-US" sz="2400" b="1" dirty="0">
                <a:solidFill>
                  <a:schemeClr val="bg1"/>
                </a:solidFill>
                <a:latin typeface="Calibri"/>
                <a:ea typeface="Times New Roman"/>
                <a:cs typeface="Simplified Arabic"/>
              </a:rPr>
              <a:t>Dribbling </a:t>
            </a:r>
          </a:p>
          <a:p>
            <a:pPr algn="just">
              <a:lnSpc>
                <a:spcPct val="150000"/>
              </a:lnSpc>
            </a:pPr>
            <a:r>
              <a:rPr lang="en-US" sz="2400" b="1" dirty="0" smtClean="0">
                <a:solidFill>
                  <a:schemeClr val="bg1"/>
                </a:solidFill>
                <a:latin typeface="Calibri"/>
                <a:ea typeface="Times New Roman"/>
                <a:cs typeface="Simplified Arabic"/>
              </a:rPr>
              <a:t>5</a:t>
            </a:r>
            <a:r>
              <a:rPr lang="ar-SA" sz="2400" b="1" dirty="0" smtClean="0">
                <a:solidFill>
                  <a:schemeClr val="bg1"/>
                </a:solidFill>
                <a:latin typeface="Calibri"/>
                <a:ea typeface="Times New Roman"/>
                <a:cs typeface="Simplified Arabic"/>
              </a:rPr>
              <a:t>- </a:t>
            </a:r>
            <a:r>
              <a:rPr lang="ar-SA" sz="2400" b="1" dirty="0">
                <a:solidFill>
                  <a:schemeClr val="bg1"/>
                </a:solidFill>
                <a:latin typeface="Calibri"/>
                <a:ea typeface="Times New Roman"/>
                <a:cs typeface="Simplified Arabic"/>
              </a:rPr>
              <a:t>التصويب (التهديف) </a:t>
            </a:r>
            <a:r>
              <a:rPr lang="en-US" sz="2400" b="1" dirty="0">
                <a:solidFill>
                  <a:schemeClr val="bg1"/>
                </a:solidFill>
                <a:latin typeface="Calibri"/>
                <a:ea typeface="Times New Roman"/>
                <a:cs typeface="Simplified Arabic"/>
              </a:rPr>
              <a:t>Shooting </a:t>
            </a:r>
          </a:p>
          <a:p>
            <a:pPr algn="just">
              <a:lnSpc>
                <a:spcPct val="115000"/>
              </a:lnSpc>
              <a:tabLst>
                <a:tab pos="1569085" algn="l"/>
              </a:tabLst>
            </a:pPr>
            <a:endParaRPr lang="en-US" sz="2400" b="1" dirty="0">
              <a:solidFill>
                <a:schemeClr val="bg1"/>
              </a:solidFill>
              <a:effectLst/>
              <a:latin typeface="Calibri"/>
              <a:ea typeface="Calibri"/>
              <a:cs typeface="Arial"/>
            </a:endParaRPr>
          </a:p>
        </p:txBody>
      </p:sp>
    </p:spTree>
    <p:extLst>
      <p:ext uri="{BB962C8B-B14F-4D97-AF65-F5344CB8AC3E}">
        <p14:creationId xmlns:p14="http://schemas.microsoft.com/office/powerpoint/2010/main" val="4066959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3349"/>
            <a:ext cx="8856984" cy="6795707"/>
          </a:xfrm>
          <a:prstGeom prst="rect">
            <a:avLst/>
          </a:prstGeom>
        </p:spPr>
        <p:txBody>
          <a:bodyPr wrap="square">
            <a:spAutoFit/>
          </a:bodyPr>
          <a:lstStyle/>
          <a:p>
            <a:pPr algn="just">
              <a:lnSpc>
                <a:spcPct val="150000"/>
              </a:lnSpc>
            </a:pPr>
            <a:r>
              <a:rPr lang="ar-SA" sz="4000" b="1" dirty="0" smtClean="0">
                <a:solidFill>
                  <a:srgbClr val="7030A0"/>
                </a:solidFill>
                <a:effectLst/>
                <a:latin typeface="Calibri"/>
                <a:ea typeface="Times New Roman"/>
                <a:cs typeface="Simplified Arabic"/>
              </a:rPr>
              <a:t>مسك الكرة </a:t>
            </a:r>
            <a:r>
              <a:rPr lang="ar-SA" sz="4000" b="1" dirty="0" smtClean="0">
                <a:solidFill>
                  <a:srgbClr val="7030A0"/>
                </a:solidFill>
                <a:effectLst/>
                <a:latin typeface="Calibri"/>
                <a:ea typeface="Times New Roman"/>
                <a:cs typeface="Simplified Arabic"/>
              </a:rPr>
              <a:t>واستلامها</a:t>
            </a:r>
            <a:endParaRPr lang="ar-IQ" sz="4000" b="1" dirty="0" smtClean="0">
              <a:solidFill>
                <a:srgbClr val="7030A0"/>
              </a:solidFill>
              <a:effectLst/>
              <a:latin typeface="Calibri"/>
              <a:ea typeface="Times New Roman"/>
              <a:cs typeface="Simplified Arabic"/>
            </a:endParaRPr>
          </a:p>
          <a:p>
            <a:pPr algn="just">
              <a:lnSpc>
                <a:spcPct val="150000"/>
              </a:lnSpc>
            </a:pPr>
            <a:r>
              <a:rPr lang="ar-IQ" sz="2400" b="1" dirty="0" smtClean="0">
                <a:solidFill>
                  <a:schemeClr val="bg1"/>
                </a:solidFill>
                <a:effectLst/>
                <a:ea typeface="Times New Roman"/>
                <a:cs typeface="Simplified Arabic"/>
              </a:rPr>
              <a:t>ت</a:t>
            </a:r>
            <a:r>
              <a:rPr lang="ar-SA" sz="2400" b="1" dirty="0" smtClean="0">
                <a:solidFill>
                  <a:schemeClr val="bg1"/>
                </a:solidFill>
                <a:effectLst/>
                <a:ea typeface="Times New Roman"/>
                <a:cs typeface="Simplified Arabic"/>
              </a:rPr>
              <a:t>عد مهارة مسك الكرة أولى المهارات الهجومية التي يجب أن يتقنها اللاعب المبتديء ومن دون اتقان هذه المهارة لايمكن للاعب أن يؤدي باقي المهارات كالاستلام والتمرير والطبطبة والتصويب بصورة صحيحة ، لذا يجب على لاعب كرة السلة أن يكون في أي لحظة من لحظات اللعب مستعداً لإستلام الكرة من أحد زملائه وهنا يدخل جانب الانتباه أثناء اللعب حتى يتمكن اللاعب من مواكبة اللعب والتفاعل مع زملائه.</a:t>
            </a:r>
            <a:endParaRPr lang="ar-SA" sz="2400" b="1" dirty="0" smtClean="0">
              <a:solidFill>
                <a:schemeClr val="bg1"/>
              </a:solidFill>
              <a:effectLst/>
              <a:latin typeface="Calibri"/>
              <a:ea typeface="Times New Roman"/>
              <a:cs typeface="Simplified Arabic"/>
            </a:endParaRPr>
          </a:p>
          <a:p>
            <a:pPr>
              <a:lnSpc>
                <a:spcPct val="115000"/>
              </a:lnSpc>
            </a:pPr>
            <a:r>
              <a:rPr lang="ar-SA" sz="2400" b="1" dirty="0" smtClean="0">
                <a:solidFill>
                  <a:schemeClr val="bg1"/>
                </a:solidFill>
                <a:effectLst/>
                <a:latin typeface="Calibri"/>
                <a:ea typeface="Times New Roman"/>
                <a:cs typeface="Simplified Arabic"/>
              </a:rPr>
              <a:t>الأداء الفني لمهارة مسك الكرة:</a:t>
            </a:r>
            <a:endParaRPr lang="en-US" sz="2400" b="1" dirty="0" smtClean="0">
              <a:solidFill>
                <a:schemeClr val="bg1"/>
              </a:solidFill>
              <a:effectLst/>
              <a:latin typeface="Calibri"/>
              <a:ea typeface="Calibri"/>
              <a:cs typeface="Arial"/>
            </a:endParaRPr>
          </a:p>
          <a:p>
            <a:pPr lvl="0"/>
            <a:r>
              <a:rPr lang="en-US" sz="2400" b="1" dirty="0" smtClean="0">
                <a:solidFill>
                  <a:schemeClr val="bg1"/>
                </a:solidFill>
                <a:effectLst/>
                <a:latin typeface="Calibri"/>
                <a:ea typeface="Times New Roman"/>
                <a:cs typeface="Simplified Arabic"/>
              </a:rPr>
              <a:t> </a:t>
            </a:r>
            <a:r>
              <a:rPr lang="en-US" sz="2400" b="1" dirty="0" smtClean="0">
                <a:solidFill>
                  <a:srgbClr val="FFFF00"/>
                </a:solidFill>
                <a:effectLst/>
                <a:latin typeface="Calibri"/>
                <a:ea typeface="Times New Roman"/>
                <a:cs typeface="Simplified Arabic"/>
              </a:rPr>
              <a:t>-1</a:t>
            </a:r>
            <a:r>
              <a:rPr lang="ar-SA" sz="2400" b="1" dirty="0" smtClean="0">
                <a:solidFill>
                  <a:schemeClr val="bg1"/>
                </a:solidFill>
                <a:effectLst/>
                <a:latin typeface="Calibri"/>
                <a:ea typeface="Times New Roman"/>
                <a:cs typeface="Simplified Arabic"/>
              </a:rPr>
              <a:t>عضلات الجسم يجب أن تكون في حالة استرخاء خاصة اليدين وغير مشدودة.</a:t>
            </a:r>
            <a:endParaRPr lang="en-US" sz="2400" b="1" dirty="0" smtClean="0">
              <a:solidFill>
                <a:schemeClr val="bg1"/>
              </a:solidFill>
              <a:effectLst/>
              <a:latin typeface="Calibri"/>
              <a:ea typeface="Calibri"/>
              <a:cs typeface="Arial"/>
            </a:endParaRPr>
          </a:p>
          <a:p>
            <a:pPr lvl="0"/>
            <a:r>
              <a:rPr lang="en-GB" sz="2400" b="1" dirty="0" smtClean="0">
                <a:solidFill>
                  <a:schemeClr val="bg1"/>
                </a:solidFill>
                <a:effectLst/>
                <a:latin typeface="Calibri"/>
                <a:ea typeface="Times New Roman"/>
                <a:cs typeface="Simplified Arabic"/>
              </a:rPr>
              <a:t> </a:t>
            </a:r>
            <a:r>
              <a:rPr lang="en-GB" sz="2400" b="1" dirty="0">
                <a:solidFill>
                  <a:srgbClr val="FFFF00"/>
                </a:solidFill>
                <a:latin typeface="Calibri"/>
                <a:ea typeface="Times New Roman"/>
                <a:cs typeface="Simplified Arabic"/>
              </a:rPr>
              <a:t>-2</a:t>
            </a:r>
            <a:r>
              <a:rPr lang="ar-SA" sz="2400" b="1" dirty="0" smtClean="0">
                <a:solidFill>
                  <a:schemeClr val="bg1"/>
                </a:solidFill>
                <a:effectLst/>
                <a:latin typeface="Calibri"/>
                <a:ea typeface="Times New Roman"/>
                <a:cs typeface="Simplified Arabic"/>
              </a:rPr>
              <a:t>توزع أصابع اليدين على أكبر مساحة ممكنة من الكرة.</a:t>
            </a:r>
            <a:endParaRPr lang="en-US" sz="2400" b="1" dirty="0" smtClean="0">
              <a:solidFill>
                <a:schemeClr val="bg1"/>
              </a:solidFill>
              <a:effectLst/>
              <a:latin typeface="Calibri"/>
              <a:ea typeface="Calibri"/>
              <a:cs typeface="Arial"/>
            </a:endParaRPr>
          </a:p>
          <a:p>
            <a:pPr lvl="0"/>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-3</a:t>
            </a:r>
            <a:r>
              <a:rPr lang="ar-SA" sz="2400" b="1" dirty="0" smtClean="0">
                <a:solidFill>
                  <a:schemeClr val="bg1"/>
                </a:solidFill>
                <a:effectLst/>
                <a:latin typeface="Calibri"/>
                <a:ea typeface="Times New Roman"/>
                <a:cs typeface="Simplified Arabic"/>
              </a:rPr>
              <a:t>مسك الكرة بأطراف الاصابع بقوة وعدم لمس أو مسك الكرة براحتي اليدين.</a:t>
            </a:r>
            <a:endParaRPr lang="en-US" sz="2400" b="1" dirty="0" smtClean="0">
              <a:solidFill>
                <a:schemeClr val="bg1"/>
              </a:solidFill>
              <a:effectLst/>
              <a:latin typeface="Calibri"/>
              <a:ea typeface="Calibri"/>
              <a:cs typeface="Arial"/>
            </a:endParaRPr>
          </a:p>
          <a:p>
            <a:pPr lvl="0"/>
            <a:r>
              <a:rPr lang="en-US" sz="2400" b="1" dirty="0">
                <a:solidFill>
                  <a:srgbClr val="FFFF00"/>
                </a:solidFill>
                <a:latin typeface="Calibri"/>
                <a:ea typeface="Times New Roman"/>
                <a:cs typeface="Simplified Arabic"/>
              </a:rPr>
              <a:t> -4</a:t>
            </a:r>
            <a:r>
              <a:rPr lang="ar-SA" sz="2400" b="1" dirty="0" smtClean="0">
                <a:solidFill>
                  <a:schemeClr val="bg1"/>
                </a:solidFill>
                <a:effectLst/>
                <a:latin typeface="Calibri"/>
                <a:ea typeface="Times New Roman"/>
                <a:cs typeface="Simplified Arabic"/>
              </a:rPr>
              <a:t>الرأس في وضعه الطبيعي والنظر إلى الامام. </a:t>
            </a:r>
            <a:endParaRPr lang="en-US" sz="2400" b="1" dirty="0" smtClean="0">
              <a:solidFill>
                <a:schemeClr val="bg1"/>
              </a:solidFill>
              <a:effectLst/>
              <a:latin typeface="Calibri"/>
              <a:ea typeface="Calibri"/>
              <a:cs typeface="Arial"/>
            </a:endParaRPr>
          </a:p>
          <a:p>
            <a:pPr lvl="0"/>
            <a:r>
              <a:rPr lang="en-US" sz="2400" b="1" dirty="0" smtClean="0">
                <a:solidFill>
                  <a:schemeClr val="bg1"/>
                </a:solidFill>
                <a:effectLst/>
                <a:latin typeface="Calibri"/>
                <a:ea typeface="Times New Roman"/>
                <a:cs typeface="Simplified Arabic"/>
              </a:rPr>
              <a:t> </a:t>
            </a:r>
            <a:r>
              <a:rPr lang="en-US" sz="2400" b="1" dirty="0">
                <a:solidFill>
                  <a:srgbClr val="FFFF00"/>
                </a:solidFill>
                <a:latin typeface="Calibri"/>
                <a:ea typeface="Times New Roman"/>
                <a:cs typeface="Simplified Arabic"/>
              </a:rPr>
              <a:t>-5</a:t>
            </a:r>
            <a:r>
              <a:rPr lang="ar-SA" sz="2400" b="1" dirty="0" smtClean="0">
                <a:solidFill>
                  <a:schemeClr val="bg1"/>
                </a:solidFill>
                <a:effectLst/>
                <a:latin typeface="Calibri"/>
                <a:ea typeface="Times New Roman"/>
                <a:cs typeface="Simplified Arabic"/>
              </a:rPr>
              <a:t>القدمان على خط واحد أو تقدم واحدة على الاخرى.</a:t>
            </a:r>
            <a:endParaRPr lang="en-US" sz="2400" b="1" dirty="0" smtClean="0">
              <a:solidFill>
                <a:schemeClr val="bg1"/>
              </a:solidFill>
              <a:effectLst/>
              <a:latin typeface="Calibri"/>
              <a:ea typeface="Calibri"/>
              <a:cs typeface="Arial"/>
            </a:endParaRPr>
          </a:p>
          <a:p>
            <a:pPr marL="273050" indent="82550"/>
            <a:r>
              <a:rPr lang="ar-SA" sz="2400" b="1" dirty="0" smtClean="0">
                <a:solidFill>
                  <a:schemeClr val="bg1"/>
                </a:solidFill>
                <a:effectLst/>
                <a:ea typeface="Times New Roman"/>
                <a:cs typeface="Simplified Arabic"/>
              </a:rPr>
              <a:t>تسحب الكرة بعد مد الذراعين حال استلامها باتجاه الصدر لتقليل زخمها وحمايتها من المنافس. </a:t>
            </a:r>
            <a:endParaRPr lang="en-US" sz="2400" b="1" dirty="0">
              <a:solidFill>
                <a:schemeClr val="bg1"/>
              </a:solidFill>
              <a:effectLst/>
              <a:latin typeface="Calibri"/>
              <a:ea typeface="Calibri"/>
              <a:cs typeface="Arial"/>
            </a:endParaRPr>
          </a:p>
        </p:txBody>
      </p:sp>
    </p:spTree>
    <p:extLst>
      <p:ext uri="{BB962C8B-B14F-4D97-AF65-F5344CB8AC3E}">
        <p14:creationId xmlns:p14="http://schemas.microsoft.com/office/powerpoint/2010/main" val="243511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208" y="260648"/>
            <a:ext cx="8928992" cy="4268861"/>
          </a:xfrm>
          <a:prstGeom prst="rect">
            <a:avLst/>
          </a:prstGeom>
        </p:spPr>
        <p:txBody>
          <a:bodyPr wrap="square">
            <a:spAutoFit/>
          </a:bodyPr>
          <a:lstStyle/>
          <a:p>
            <a:pPr>
              <a:lnSpc>
                <a:spcPct val="115000"/>
              </a:lnSpc>
            </a:pPr>
            <a:r>
              <a:rPr lang="ar-SA" sz="4000" b="1" dirty="0" smtClean="0">
                <a:solidFill>
                  <a:srgbClr val="FF0000"/>
                </a:solidFill>
                <a:effectLst/>
                <a:latin typeface="Simplified Arabic" panose="02020603050405020304" pitchFamily="18" charset="-78"/>
                <a:ea typeface="Times New Roman"/>
                <a:cs typeface="Simplified Arabic" panose="02020603050405020304" pitchFamily="18" charset="-78"/>
              </a:rPr>
              <a:t>الاخطاء الشائعة في مسك الكرة:</a:t>
            </a:r>
            <a:endParaRPr lang="en-US" sz="4000" b="1" dirty="0" smtClean="0">
              <a:solidFill>
                <a:srgbClr val="FF0000"/>
              </a:solidFill>
              <a:effectLst/>
              <a:latin typeface="Simplified Arabic" panose="02020603050405020304" pitchFamily="18" charset="-78"/>
              <a:ea typeface="Calibri"/>
              <a:cs typeface="Simplified Arabic" panose="02020603050405020304" pitchFamily="18" charset="-78"/>
            </a:endParaRPr>
          </a:p>
          <a:p>
            <a:pPr>
              <a:lnSpc>
                <a:spcPct val="115000"/>
              </a:lnSpc>
            </a:pPr>
            <a:r>
              <a:rPr lang="en-GB" sz="2400" b="1" dirty="0" smtClean="0">
                <a:solidFill>
                  <a:srgbClr val="FFFF00"/>
                </a:solidFill>
                <a:latin typeface="Calibri"/>
                <a:ea typeface="Times New Roman"/>
                <a:cs typeface="Simplified Arabic"/>
              </a:rPr>
              <a:t> -</a:t>
            </a:r>
            <a:r>
              <a:rPr lang="en-GB" sz="2800" b="1" dirty="0" smtClean="0">
                <a:solidFill>
                  <a:srgbClr val="FFFF00"/>
                </a:solidFill>
                <a:latin typeface="Calibri"/>
                <a:ea typeface="Times New Roman"/>
                <a:cs typeface="Simplified Arabic"/>
              </a:rPr>
              <a:t>1</a:t>
            </a:r>
            <a:r>
              <a:rPr lang="ar-IQ" sz="2800" b="1" dirty="0" smtClean="0">
                <a:solidFill>
                  <a:srgbClr val="FFFF00"/>
                </a:solidFill>
                <a:latin typeface="Calibri"/>
                <a:ea typeface="Times New Roman"/>
                <a:cs typeface="Simplified Arabic"/>
              </a:rPr>
              <a:t> </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مسك الكرة براحة اليد وليس بأطراف الاصابع.</a:t>
            </a:r>
            <a:b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br>
            <a:r>
              <a:rPr lang="en-GB" sz="2800" b="1" dirty="0" smtClean="0">
                <a:solidFill>
                  <a:schemeClr val="bg1"/>
                </a:solidFill>
                <a:effectLst/>
                <a:latin typeface="Simplified Arabic" panose="02020603050405020304" pitchFamily="18" charset="-78"/>
                <a:ea typeface="Times New Roman"/>
                <a:cs typeface="Simplified Arabic" panose="02020603050405020304" pitchFamily="18" charset="-78"/>
              </a:rPr>
              <a:t> </a:t>
            </a:r>
            <a:r>
              <a:rPr lang="en-GB" sz="2800" b="1" dirty="0" smtClean="0">
                <a:solidFill>
                  <a:srgbClr val="FFFF00"/>
                </a:solidFill>
                <a:latin typeface="Calibri"/>
                <a:ea typeface="Times New Roman"/>
                <a:cs typeface="Simplified Arabic"/>
              </a:rPr>
              <a:t>-</a:t>
            </a:r>
            <a:r>
              <a:rPr lang="en-GB" sz="2800" b="1" dirty="0">
                <a:solidFill>
                  <a:srgbClr val="FFFF00"/>
                </a:solidFill>
                <a:latin typeface="Calibri"/>
                <a:ea typeface="Times New Roman"/>
                <a:cs typeface="Simplified Arabic"/>
              </a:rPr>
              <a:t>2</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الضغط الشديد على الكرة اثناء الاستلام.</a:t>
            </a:r>
            <a:b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br>
            <a:r>
              <a:rPr lang="en-GB" sz="2800" b="1" dirty="0" smtClean="0">
                <a:solidFill>
                  <a:schemeClr val="bg1"/>
                </a:solidFill>
                <a:effectLst/>
                <a:latin typeface="Simplified Arabic" panose="02020603050405020304" pitchFamily="18" charset="-78"/>
                <a:ea typeface="Times New Roman"/>
                <a:cs typeface="Simplified Arabic" panose="02020603050405020304" pitchFamily="18" charset="-78"/>
              </a:rPr>
              <a:t> </a:t>
            </a:r>
            <a:r>
              <a:rPr lang="en-GB" sz="2800" b="1" dirty="0">
                <a:solidFill>
                  <a:srgbClr val="FFFF00"/>
                </a:solidFill>
                <a:latin typeface="Calibri"/>
                <a:ea typeface="Times New Roman"/>
                <a:cs typeface="Simplified Arabic"/>
              </a:rPr>
              <a:t>-3</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عدم النظر لمسار الكرة قبل الاستلام.</a:t>
            </a:r>
            <a:b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br>
            <a:r>
              <a:rPr lang="en-GB" sz="2800" b="1" dirty="0">
                <a:solidFill>
                  <a:srgbClr val="FFFF00"/>
                </a:solidFill>
                <a:latin typeface="Calibri"/>
                <a:ea typeface="Times New Roman"/>
                <a:cs typeface="Simplified Arabic"/>
              </a:rPr>
              <a:t>4</a:t>
            </a:r>
            <a:r>
              <a:rPr lang="ar-IQ" sz="2800" b="1" dirty="0">
                <a:solidFill>
                  <a:srgbClr val="FFFF00"/>
                </a:solidFill>
                <a:latin typeface="Calibri"/>
                <a:ea typeface="Times New Roman"/>
                <a:cs typeface="Simplified Arabic"/>
              </a:rPr>
              <a:t>-</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 عدم تحرك اللاعب باتجاه الكرة للاستلام.</a:t>
            </a:r>
            <a:b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br>
            <a:r>
              <a:rPr lang="en-GB" sz="2800" b="1" dirty="0">
                <a:solidFill>
                  <a:srgbClr val="FFFF00"/>
                </a:solidFill>
                <a:latin typeface="Calibri"/>
                <a:ea typeface="Times New Roman"/>
                <a:cs typeface="Simplified Arabic"/>
              </a:rPr>
              <a:t>5</a:t>
            </a:r>
            <a:r>
              <a:rPr lang="ar-IQ" sz="2800" b="1" dirty="0">
                <a:solidFill>
                  <a:srgbClr val="FFFF00"/>
                </a:solidFill>
                <a:latin typeface="Calibri"/>
                <a:ea typeface="Times New Roman"/>
                <a:cs typeface="Simplified Arabic"/>
              </a:rPr>
              <a:t>- </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التفكير قبل استلام الكرة بالعمل الذي يأتي بعد عملية الاستلام.</a:t>
            </a:r>
            <a:b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br>
            <a:r>
              <a:rPr lang="en-GB" sz="2800" b="1" dirty="0">
                <a:solidFill>
                  <a:srgbClr val="FFFF00"/>
                </a:solidFill>
                <a:latin typeface="Calibri"/>
                <a:ea typeface="Times New Roman"/>
                <a:cs typeface="Simplified Arabic"/>
              </a:rPr>
              <a:t>6</a:t>
            </a:r>
            <a:r>
              <a:rPr lang="ar-IQ" sz="2800" b="1" dirty="0">
                <a:solidFill>
                  <a:srgbClr val="FFFF00"/>
                </a:solidFill>
                <a:latin typeface="Calibri"/>
                <a:ea typeface="Times New Roman"/>
                <a:cs typeface="Simplified Arabic"/>
              </a:rPr>
              <a:t>- </a:t>
            </a:r>
            <a:r>
              <a:rPr lang="ar-IQ" sz="2800" b="1" dirty="0" smtClean="0">
                <a:solidFill>
                  <a:schemeClr val="bg1"/>
                </a:solidFill>
                <a:effectLst/>
                <a:latin typeface="Simplified Arabic" panose="02020603050405020304" pitchFamily="18" charset="-78"/>
                <a:ea typeface="Times New Roman"/>
                <a:cs typeface="Simplified Arabic" panose="02020603050405020304" pitchFamily="18" charset="-78"/>
              </a:rPr>
              <a:t>عدم اتخاذ اجزاء الجسم المختلفة من (أصابع   اليد,الذراعين,الجذع،القدمين)الأوضاع المناسبة لمسك الكرة.</a:t>
            </a:r>
            <a:endParaRPr lang="en-US" sz="2800" b="1" dirty="0">
              <a:solidFill>
                <a:schemeClr val="bg1"/>
              </a:solidFill>
              <a:effectLst/>
              <a:latin typeface="Simplified Arabic" panose="02020603050405020304" pitchFamily="18" charset="-78"/>
              <a:ea typeface="Calibri"/>
              <a:cs typeface="Simplified Arabic" panose="02020603050405020304" pitchFamily="18" charset="-78"/>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973524" y="4503815"/>
            <a:ext cx="3240360" cy="2259632"/>
          </a:xfrm>
          <a:prstGeom prst="rect">
            <a:avLst/>
          </a:prstGeom>
          <a:noFill/>
          <a:effectLst>
            <a:outerShdw dist="107763" dir="8100000" algn="ctr" rotWithShape="0">
              <a:srgbClr val="808080">
                <a:alpha val="50000"/>
              </a:srgbClr>
            </a:outerShdw>
          </a:effectLst>
        </p:spPr>
      </p:pic>
    </p:spTree>
    <p:extLst>
      <p:ext uri="{BB962C8B-B14F-4D97-AF65-F5344CB8AC3E}">
        <p14:creationId xmlns:p14="http://schemas.microsoft.com/office/powerpoint/2010/main" val="680900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4905958"/>
          </a:xfrm>
          <a:prstGeom prst="rect">
            <a:avLst/>
          </a:prstGeom>
        </p:spPr>
        <p:txBody>
          <a:bodyPr wrap="square">
            <a:spAutoFit/>
          </a:bodyPr>
          <a:lstStyle/>
          <a:p>
            <a:pPr>
              <a:lnSpc>
                <a:spcPct val="115000"/>
              </a:lnSpc>
            </a:pPr>
            <a:r>
              <a:rPr lang="ar-SA" sz="3200" b="1" dirty="0">
                <a:solidFill>
                  <a:srgbClr val="0070C0"/>
                </a:solidFill>
                <a:latin typeface="Simplified Arabic" panose="02020603050405020304" pitchFamily="18" charset="-78"/>
                <a:ea typeface="Times New Roman"/>
                <a:cs typeface="Simplified Arabic" panose="02020603050405020304" pitchFamily="18" charset="-78"/>
              </a:rPr>
              <a:t>الاستلام  (استقبال الكرة)</a:t>
            </a:r>
            <a:endParaRPr lang="en-US" sz="3200" b="1" dirty="0">
              <a:solidFill>
                <a:srgbClr val="0070C0"/>
              </a:solidFill>
              <a:latin typeface="Simplified Arabic" panose="02020603050405020304" pitchFamily="18" charset="-78"/>
              <a:ea typeface="Calibri"/>
              <a:cs typeface="Simplified Arabic" panose="02020603050405020304" pitchFamily="18" charset="-78"/>
            </a:endParaRPr>
          </a:p>
          <a:p>
            <a:pPr algn="just">
              <a:lnSpc>
                <a:spcPct val="115000"/>
              </a:lnSpc>
            </a:pPr>
            <a:r>
              <a:rPr lang="ar-SA" sz="2400" dirty="0">
                <a:latin typeface="Simplified Arabic" panose="02020603050405020304" pitchFamily="18" charset="-78"/>
                <a:ea typeface="Times New Roman"/>
                <a:cs typeface="Simplified Arabic" panose="02020603050405020304" pitchFamily="18" charset="-78"/>
              </a:rPr>
              <a:t>  </a:t>
            </a:r>
            <a:r>
              <a:rPr lang="ar-SA" sz="2400" b="1" dirty="0">
                <a:solidFill>
                  <a:schemeClr val="bg1"/>
                </a:solidFill>
                <a:latin typeface="Simplified Arabic" panose="02020603050405020304" pitchFamily="18" charset="-78"/>
                <a:ea typeface="Times New Roman"/>
                <a:cs typeface="Simplified Arabic" panose="02020603050405020304" pitchFamily="18" charset="-78"/>
              </a:rPr>
              <a:t>هو السيطرة على الكرة التي تأتي  من زميل والاحتفاظ بها وعدم ضياعها. </a:t>
            </a:r>
            <a:endParaRPr lang="en-US" sz="2400" b="1" dirty="0">
              <a:solidFill>
                <a:schemeClr val="bg1"/>
              </a:solidFill>
              <a:latin typeface="Simplified Arabic" panose="02020603050405020304" pitchFamily="18" charset="-78"/>
              <a:ea typeface="Calibri"/>
              <a:cs typeface="Simplified Arabic" panose="02020603050405020304" pitchFamily="18" charset="-78"/>
            </a:endParaRPr>
          </a:p>
          <a:p>
            <a:pPr algn="just">
              <a:lnSpc>
                <a:spcPct val="115000"/>
              </a:lnSpc>
            </a:pPr>
            <a:r>
              <a:rPr lang="ar-SA" sz="2400" b="1" dirty="0">
                <a:solidFill>
                  <a:schemeClr val="bg1"/>
                </a:solidFill>
                <a:latin typeface="Simplified Arabic" panose="02020603050405020304" pitchFamily="18" charset="-78"/>
                <a:ea typeface="Times New Roman"/>
                <a:cs typeface="Simplified Arabic" panose="02020603050405020304" pitchFamily="18" charset="-78"/>
              </a:rPr>
              <a:t>ولا يقل استلام الكرة أهميةً عن تمريرها فاستلام الكرة فنٌّ يجب إتقانه وكثيراً ما نرى الكرة وقد تعثرت في يد اللاعب لعدم إتقانه فن استلام الكرة، وكيفية الاستلام هي :</a:t>
            </a:r>
            <a:endParaRPr lang="en-US" sz="2400" b="1" dirty="0">
              <a:solidFill>
                <a:schemeClr val="bg1"/>
              </a:solidFill>
              <a:latin typeface="Simplified Arabic" panose="02020603050405020304" pitchFamily="18" charset="-78"/>
              <a:ea typeface="Calibri"/>
              <a:cs typeface="Simplified Arabic" panose="02020603050405020304" pitchFamily="18" charset="-78"/>
            </a:endParaRPr>
          </a:p>
          <a:p>
            <a:pPr marL="447675" lvl="0" indent="-447675" algn="just">
              <a:lnSpc>
                <a:spcPct val="115000"/>
              </a:lnSpc>
            </a:pPr>
            <a:r>
              <a:rPr lang="en-US" sz="2400" b="1" dirty="0" smtClean="0">
                <a:solidFill>
                  <a:srgbClr val="FFFF00"/>
                </a:solidFill>
                <a:latin typeface="Simplified Arabic" panose="02020603050405020304" pitchFamily="18" charset="-78"/>
                <a:ea typeface="Times New Roman"/>
                <a:cs typeface="Simplified Arabic" panose="02020603050405020304" pitchFamily="18" charset="-78"/>
              </a:rPr>
              <a:t>-1</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على </a:t>
            </a:r>
            <a:r>
              <a:rPr lang="ar-SA" sz="2400" b="1" dirty="0">
                <a:solidFill>
                  <a:schemeClr val="bg1"/>
                </a:solidFill>
                <a:latin typeface="Simplified Arabic" panose="02020603050405020304" pitchFamily="18" charset="-78"/>
                <a:ea typeface="Times New Roman"/>
                <a:cs typeface="Simplified Arabic" panose="02020603050405020304" pitchFamily="18" charset="-78"/>
              </a:rPr>
              <a:t>المستلم أن لايبقى ثابتا عند الاستلام بل يجب التحرك جهة الكرة مع ثني الجذع قليلا الى </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الامام.</a:t>
            </a:r>
            <a:endParaRPr lang="en-US" sz="2400" b="1" dirty="0" smtClean="0">
              <a:solidFill>
                <a:schemeClr val="bg1"/>
              </a:solidFill>
              <a:latin typeface="Simplified Arabic" panose="02020603050405020304" pitchFamily="18" charset="-78"/>
              <a:ea typeface="Calibri"/>
              <a:cs typeface="Simplified Arabic" panose="02020603050405020304" pitchFamily="18" charset="-78"/>
            </a:endParaRPr>
          </a:p>
          <a:p>
            <a:pPr marL="447675" lvl="0" indent="-447675" algn="just">
              <a:lnSpc>
                <a:spcPct val="115000"/>
              </a:lnSpc>
            </a:pPr>
            <a:r>
              <a:rPr lang="en-US" sz="2400" b="1" dirty="0">
                <a:solidFill>
                  <a:schemeClr val="bg1"/>
                </a:solidFill>
                <a:latin typeface="Simplified Arabic" panose="02020603050405020304" pitchFamily="18" charset="-78"/>
                <a:ea typeface="Times New Roman"/>
                <a:cs typeface="Simplified Arabic" panose="02020603050405020304" pitchFamily="18" charset="-78"/>
              </a:rPr>
              <a:t> </a:t>
            </a:r>
            <a:r>
              <a:rPr lang="en-US" sz="2400" b="1" dirty="0">
                <a:solidFill>
                  <a:srgbClr val="FFFF00"/>
                </a:solidFill>
                <a:latin typeface="Simplified Arabic" panose="02020603050405020304" pitchFamily="18" charset="-78"/>
                <a:ea typeface="Times New Roman"/>
                <a:cs typeface="Simplified Arabic" panose="02020603050405020304" pitchFamily="18" charset="-78"/>
              </a:rPr>
              <a:t>-2</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يجب استقبال الكرة باليدين والذراعان ممتدتان باسترخاء وعند الاستلام تسحب الكرة نحو الصدر.</a:t>
            </a:r>
            <a:endParaRPr lang="en-US" sz="2400" b="1" dirty="0" smtClean="0">
              <a:solidFill>
                <a:schemeClr val="bg1"/>
              </a:solidFill>
              <a:latin typeface="Simplified Arabic" panose="02020603050405020304" pitchFamily="18" charset="-78"/>
              <a:ea typeface="Calibri"/>
              <a:cs typeface="Simplified Arabic" panose="02020603050405020304" pitchFamily="18" charset="-78"/>
            </a:endParaRPr>
          </a:p>
          <a:p>
            <a:pPr lvl="0" algn="just">
              <a:lnSpc>
                <a:spcPct val="115000"/>
              </a:lnSpc>
            </a:pPr>
            <a:r>
              <a:rPr lang="en-US" sz="2400" b="1" dirty="0">
                <a:solidFill>
                  <a:srgbClr val="FFFF00"/>
                </a:solidFill>
                <a:latin typeface="Simplified Arabic" panose="02020603050405020304" pitchFamily="18" charset="-78"/>
                <a:ea typeface="Times New Roman"/>
                <a:cs typeface="Simplified Arabic" panose="02020603050405020304" pitchFamily="18" charset="-78"/>
              </a:rPr>
              <a:t>-</a:t>
            </a:r>
            <a:r>
              <a:rPr lang="en-US" sz="2400" b="1" dirty="0" smtClean="0">
                <a:solidFill>
                  <a:srgbClr val="FFFF00"/>
                </a:solidFill>
                <a:latin typeface="Simplified Arabic" panose="02020603050405020304" pitchFamily="18" charset="-78"/>
                <a:ea typeface="Times New Roman"/>
                <a:cs typeface="Simplified Arabic" panose="02020603050405020304" pitchFamily="18" charset="-78"/>
              </a:rPr>
              <a:t>3</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على </a:t>
            </a:r>
            <a:r>
              <a:rPr lang="ar-SA" sz="2400" b="1" dirty="0">
                <a:solidFill>
                  <a:schemeClr val="bg1"/>
                </a:solidFill>
                <a:latin typeface="Simplified Arabic" panose="02020603050405020304" pitchFamily="18" charset="-78"/>
                <a:ea typeface="Times New Roman"/>
                <a:cs typeface="Simplified Arabic" panose="02020603050405020304" pitchFamily="18" charset="-78"/>
              </a:rPr>
              <a:t>المستلم أن يستلم الكرة بيديه معاً ولا يستلم بيد واحدة.</a:t>
            </a:r>
            <a:endParaRPr lang="en-US" sz="2400" b="1" dirty="0">
              <a:solidFill>
                <a:schemeClr val="bg1"/>
              </a:solidFill>
              <a:latin typeface="Simplified Arabic" panose="02020603050405020304" pitchFamily="18" charset="-78"/>
              <a:ea typeface="Calibri"/>
              <a:cs typeface="Simplified Arabic" panose="02020603050405020304" pitchFamily="18" charset="-78"/>
            </a:endParaRPr>
          </a:p>
          <a:p>
            <a:pPr lvl="0" algn="just">
              <a:lnSpc>
                <a:spcPct val="115000"/>
              </a:lnSpc>
            </a:pPr>
            <a:r>
              <a:rPr lang="en-US" sz="2400" b="1" dirty="0">
                <a:solidFill>
                  <a:srgbClr val="FFFF00"/>
                </a:solidFill>
                <a:latin typeface="Simplified Arabic" panose="02020603050405020304" pitchFamily="18" charset="-78"/>
                <a:ea typeface="Times New Roman"/>
                <a:cs typeface="Simplified Arabic" panose="02020603050405020304" pitchFamily="18" charset="-78"/>
              </a:rPr>
              <a:t>-</a:t>
            </a:r>
            <a:r>
              <a:rPr lang="en-US" sz="2400" b="1" dirty="0" smtClean="0">
                <a:solidFill>
                  <a:srgbClr val="FFFF00"/>
                </a:solidFill>
                <a:latin typeface="Simplified Arabic" panose="02020603050405020304" pitchFamily="18" charset="-78"/>
                <a:ea typeface="Times New Roman"/>
                <a:cs typeface="Simplified Arabic" panose="02020603050405020304" pitchFamily="18" charset="-78"/>
              </a:rPr>
              <a:t>4</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استقبال </a:t>
            </a:r>
            <a:r>
              <a:rPr lang="ar-SA" sz="2400" b="1" dirty="0">
                <a:solidFill>
                  <a:schemeClr val="bg1"/>
                </a:solidFill>
                <a:latin typeface="Simplified Arabic" panose="02020603050405020304" pitchFamily="18" charset="-78"/>
                <a:ea typeface="Times New Roman"/>
                <a:cs typeface="Simplified Arabic" panose="02020603050405020304" pitchFamily="18" charset="-78"/>
              </a:rPr>
              <a:t>الكرة بأطراف الاصابع ولا تجعل راحة اليد تلمس الكرة.</a:t>
            </a:r>
            <a:endParaRPr lang="en-US" sz="2400" b="1" dirty="0">
              <a:solidFill>
                <a:schemeClr val="bg1"/>
              </a:solidFill>
              <a:latin typeface="Simplified Arabic" panose="02020603050405020304" pitchFamily="18" charset="-78"/>
              <a:ea typeface="Calibri"/>
              <a:cs typeface="Simplified Arabic" panose="02020603050405020304" pitchFamily="18" charset="-78"/>
            </a:endParaRPr>
          </a:p>
          <a:p>
            <a:pPr lvl="0">
              <a:lnSpc>
                <a:spcPct val="115000"/>
              </a:lnSpc>
            </a:pPr>
            <a:r>
              <a:rPr lang="en-US" sz="2400" b="1" dirty="0">
                <a:solidFill>
                  <a:srgbClr val="FFFF00"/>
                </a:solidFill>
                <a:latin typeface="Simplified Arabic" panose="02020603050405020304" pitchFamily="18" charset="-78"/>
                <a:ea typeface="Times New Roman"/>
                <a:cs typeface="Simplified Arabic" panose="02020603050405020304" pitchFamily="18" charset="-78"/>
              </a:rPr>
              <a:t>-</a:t>
            </a:r>
            <a:r>
              <a:rPr lang="en-US" sz="2400" b="1" dirty="0" smtClean="0">
                <a:solidFill>
                  <a:srgbClr val="FFFF00"/>
                </a:solidFill>
                <a:latin typeface="Simplified Arabic" panose="02020603050405020304" pitchFamily="18" charset="-78"/>
                <a:ea typeface="Times New Roman"/>
                <a:cs typeface="Simplified Arabic" panose="02020603050405020304" pitchFamily="18" charset="-78"/>
              </a:rPr>
              <a:t>5</a:t>
            </a:r>
            <a:r>
              <a:rPr lang="ar-SA" sz="2400" b="1" dirty="0" smtClean="0">
                <a:solidFill>
                  <a:srgbClr val="FFFF00"/>
                </a:solidFill>
                <a:latin typeface="Simplified Arabic" panose="02020603050405020304" pitchFamily="18" charset="-78"/>
                <a:ea typeface="Times New Roman"/>
                <a:cs typeface="Simplified Arabic" panose="02020603050405020304" pitchFamily="18" charset="-78"/>
              </a:rPr>
              <a:t> </a:t>
            </a:r>
            <a:r>
              <a:rPr lang="ar-SA" sz="2400" b="1" dirty="0" smtClean="0">
                <a:solidFill>
                  <a:schemeClr val="bg1"/>
                </a:solidFill>
                <a:latin typeface="Simplified Arabic" panose="02020603050405020304" pitchFamily="18" charset="-78"/>
                <a:ea typeface="Times New Roman"/>
                <a:cs typeface="Simplified Arabic" panose="02020603050405020304" pitchFamily="18" charset="-78"/>
              </a:rPr>
              <a:t>المرفقان </a:t>
            </a:r>
            <a:r>
              <a:rPr lang="ar-SA" sz="2400" b="1" dirty="0">
                <a:solidFill>
                  <a:schemeClr val="bg1"/>
                </a:solidFill>
                <a:latin typeface="Simplified Arabic" panose="02020603050405020304" pitchFamily="18" charset="-78"/>
                <a:ea typeface="Times New Roman"/>
                <a:cs typeface="Simplified Arabic" panose="02020603050405020304" pitchFamily="18" charset="-78"/>
              </a:rPr>
              <a:t>يتحركان بسهولة حتى يتم امتصاص قوة الكرة تدريجيا.</a:t>
            </a:r>
            <a:endParaRPr lang="en-US" sz="2400" b="1" dirty="0">
              <a:solidFill>
                <a:schemeClr val="bg1"/>
              </a:solidFill>
              <a:effectLst/>
              <a:latin typeface="Simplified Arabic" panose="02020603050405020304" pitchFamily="18" charset="-78"/>
              <a:ea typeface="Calibri"/>
              <a:cs typeface="Simplified Arabic" panose="02020603050405020304" pitchFamily="18" charset="-78"/>
            </a:endParaRPr>
          </a:p>
        </p:txBody>
      </p:sp>
    </p:spTree>
    <p:extLst>
      <p:ext uri="{BB962C8B-B14F-4D97-AF65-F5344CB8AC3E}">
        <p14:creationId xmlns:p14="http://schemas.microsoft.com/office/powerpoint/2010/main" val="1093289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51</TotalTime>
  <Words>479</Words>
  <Application>Microsoft Office PowerPoint</Application>
  <PresentationFormat>On-screen Show (4:3)</PresentationFormat>
  <Paragraphs>33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Summer</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8</cp:revision>
  <dcterms:created xsi:type="dcterms:W3CDTF">2018-12-10T07:54:14Z</dcterms:created>
  <dcterms:modified xsi:type="dcterms:W3CDTF">2018-12-10T09:12:05Z</dcterms:modified>
</cp:coreProperties>
</file>